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3" r:id="rId17"/>
    <p:sldId id="271" r:id="rId18"/>
    <p:sldId id="272" r:id="rId19"/>
    <p:sldId id="274" r:id="rId20"/>
    <p:sldId id="298" r:id="rId21"/>
    <p:sldId id="299" r:id="rId22"/>
    <p:sldId id="300" r:id="rId23"/>
    <p:sldId id="301" r:id="rId24"/>
    <p:sldId id="276" r:id="rId25"/>
    <p:sldId id="302" r:id="rId26"/>
    <p:sldId id="306" r:id="rId27"/>
    <p:sldId id="303" r:id="rId28"/>
    <p:sldId id="280" r:id="rId29"/>
    <p:sldId id="304" r:id="rId30"/>
    <p:sldId id="281" r:id="rId31"/>
    <p:sldId id="282" r:id="rId32"/>
    <p:sldId id="283" r:id="rId33"/>
    <p:sldId id="275" r:id="rId34"/>
    <p:sldId id="278" r:id="rId35"/>
    <p:sldId id="308" r:id="rId36"/>
    <p:sldId id="309" r:id="rId37"/>
    <p:sldId id="284" r:id="rId38"/>
    <p:sldId id="307" r:id="rId39"/>
    <p:sldId id="285" r:id="rId40"/>
    <p:sldId id="277" r:id="rId41"/>
    <p:sldId id="310" r:id="rId42"/>
    <p:sldId id="311" r:id="rId43"/>
    <p:sldId id="312" r:id="rId44"/>
    <p:sldId id="314" r:id="rId45"/>
    <p:sldId id="313" r:id="rId46"/>
    <p:sldId id="286" r:id="rId47"/>
    <p:sldId id="287" r:id="rId48"/>
    <p:sldId id="288" r:id="rId49"/>
    <p:sldId id="279" r:id="rId50"/>
    <p:sldId id="289" r:id="rId51"/>
    <p:sldId id="291" r:id="rId52"/>
    <p:sldId id="292" r:id="rId53"/>
    <p:sldId id="290" r:id="rId54"/>
    <p:sldId id="293" r:id="rId55"/>
    <p:sldId id="294" r:id="rId56"/>
    <p:sldId id="295" r:id="rId57"/>
    <p:sldId id="296" r:id="rId58"/>
    <p:sldId id="297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1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Reorganize – gets </a:t>
            </a:r>
            <a:r>
              <a:rPr lang="en-US" smtClean="0"/>
              <a:t>very choppy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8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you see here? What’s the story and how do the aesthetics tell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8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same 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do you see here? What’s the story and how do the aesthetics tell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57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Costs and benefits of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Costs and benefits </a:t>
            </a:r>
            <a:r>
              <a:rPr lang="en-US" smtClean="0"/>
              <a:t>of each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Thoughts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</a:p>
          <a:p>
            <a:r>
              <a:rPr lang="en-US" dirty="0" smtClean="0"/>
              <a:t>What do you see here. What works. What does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maps. Little information beyond intersections – 1546 from </a:t>
            </a:r>
            <a:r>
              <a:rPr lang="en-US" dirty="0" err="1" smtClean="0"/>
              <a:t>Pedrus</a:t>
            </a:r>
            <a:r>
              <a:rPr lang="en-US" dirty="0" smtClean="0"/>
              <a:t> </a:t>
            </a:r>
            <a:r>
              <a:rPr lang="en-US" dirty="0" err="1" smtClean="0"/>
              <a:t>Apenius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What do you get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Edmond Halley 1686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would you make this abstract?</a:t>
            </a:r>
          </a:p>
          <a:p>
            <a:endParaRPr lang="en-US" dirty="0" smtClean="0"/>
          </a:p>
          <a:p>
            <a:r>
              <a:rPr lang="en-US" dirty="0" smtClean="0"/>
              <a:t>John Snow 1854</a:t>
            </a:r>
          </a:p>
          <a:p>
            <a:endParaRPr lang="en-US" dirty="0" smtClean="0"/>
          </a:p>
          <a:p>
            <a:r>
              <a:rPr lang="en-US" dirty="0" smtClean="0"/>
              <a:t>It’s not all maps – </a:t>
            </a:r>
            <a:r>
              <a:rPr lang="en-US" dirty="0" err="1" smtClean="0"/>
              <a:t>timeseries</a:t>
            </a:r>
            <a:r>
              <a:rPr lang="en-US" dirty="0" smtClean="0"/>
              <a:t>, particularly as </a:t>
            </a:r>
            <a:r>
              <a:rPr lang="en-US" dirty="0" err="1" smtClean="0"/>
              <a:t>govs</a:t>
            </a:r>
            <a:r>
              <a:rPr lang="en-US" dirty="0" smtClean="0"/>
              <a:t> started getting into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!  A father of modern statistical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Marey’s</a:t>
            </a:r>
            <a:r>
              <a:rPr lang="en-US" dirty="0" smtClean="0"/>
              <a:t> train</a:t>
            </a:r>
            <a:r>
              <a:rPr lang="en-US" baseline="0" dirty="0" smtClean="0"/>
              <a:t> graph</a:t>
            </a:r>
          </a:p>
          <a:p>
            <a:r>
              <a:rPr lang="en-US" baseline="0" dirty="0" smtClean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Playfair</a:t>
            </a:r>
            <a:r>
              <a:rPr lang="en-US" dirty="0" smtClean="0"/>
              <a:t> again!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22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 &amp; Statistical Information</a:t>
            </a:r>
          </a:p>
          <a:p>
            <a:r>
              <a:rPr lang="en-US" dirty="0" smtClean="0"/>
              <a:t>1955 Surgeon General’s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Data Visualization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Multiple Data Sources to Make a Point</a:t>
            </a:r>
            <a:endParaRPr lang="en-US" dirty="0"/>
          </a:p>
        </p:txBody>
      </p:sp>
      <p:pic>
        <p:nvPicPr>
          <p:cNvPr id="3" name="Picture 2" descr="wages_whe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157"/>
            <a:ext cx="9144000" cy="51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Sometimes One Variable is 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Space to Time</a:t>
            </a:r>
            <a:endParaRPr lang="en-US" dirty="0"/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Unifying Maps and </a:t>
            </a:r>
            <a:r>
              <a:rPr lang="en-US" dirty="0" err="1" smtClean="0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Abstracting Variables to Make a Point</a:t>
            </a:r>
            <a:endParaRPr lang="en-US" dirty="0"/>
          </a:p>
        </p:txBody>
      </p:sp>
      <p:pic>
        <p:nvPicPr>
          <p:cNvPr id="3" name="Picture 2" descr="wheel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2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5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Abstraction Can Tell Wonderful Stories</a:t>
            </a:r>
            <a:endParaRPr lang="en-US" dirty="0"/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5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  <a:endParaRPr lang="en-US" dirty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 smtClean="0"/>
              <a:t>Elements of a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venir Book"/>
                <a:cs typeface="Avenir Book"/>
              </a:rPr>
              <a:t>Wickham 2010</a:t>
            </a:r>
            <a:endParaRPr lang="en-US" sz="1400" dirty="0">
              <a:latin typeface="Avenir Book"/>
              <a:cs typeface="Avenir Book"/>
            </a:endParaRP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 smtClean="0"/>
              <a:t>Data visualization is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Aesthetics of a Plot</a:t>
            </a:r>
            <a:endParaRPr lang="en-US" dirty="0"/>
          </a:p>
        </p:txBody>
      </p:sp>
      <p:pic>
        <p:nvPicPr>
          <p:cNvPr id="4" name="Picture 3" descr="common-aesthetic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735"/>
            <a:ext cx="9144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52406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Aesthetics Map Data to Visual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 descr="basic-scales-exampl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363"/>
            <a:ext cx="9144000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8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-normals-vs-tim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7" y="1417638"/>
            <a:ext cx="8687500" cy="5361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Aesthetics Map Data to Visual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40514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Aesthetics Map Data to Visual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" name="Picture 3" descr="four-locations-temps-by-month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098"/>
            <a:ext cx="9144000" cy="27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4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Barplots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Proportions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5" name="Picture 4" descr="proportions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0638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Multiple Proportions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 descr="proportions-comp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6555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Distributions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sing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67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Show Frequency</a:t>
            </a:r>
            <a:endParaRPr lang="en-US" dirty="0"/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Visualizations: Multiple Distributions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multip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02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4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of Graphical Excellence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 smtClean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 smtClean="0"/>
              <a:t>Maximize ideas, minimize ink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(from </a:t>
            </a:r>
            <a:r>
              <a:rPr lang="en-US" dirty="0" err="1" smtClean="0"/>
              <a:t>Tufte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Boxplots to Show Variation</a:t>
            </a:r>
            <a:endParaRPr lang="en-US" dirty="0"/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…Or Point-Ranges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 Show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Combining Data Sources and Maps</a:t>
            </a:r>
            <a:endParaRPr lang="en-US" dirty="0"/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Chlorophyll </a:t>
            </a:r>
            <a:r>
              <a:rPr lang="en-US" i="1" dirty="0" smtClean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Salinity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venir Book"/>
                <a:cs typeface="Avenir Book"/>
              </a:rPr>
              <a:t>Hopkinson and </a:t>
            </a:r>
            <a:r>
              <a:rPr lang="en-US" sz="1100" dirty="0" err="1" smtClean="0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Systems Transform Relationships</a:t>
            </a:r>
            <a:endParaRPr lang="en-US" dirty="0"/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Polar Coordinate System is Useful!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5" name="Picture 4" descr="polar-coor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66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erature-normals-pola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5645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Polar Coordinate System is Useful!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8603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Full Scale to 0</a:t>
            </a:r>
            <a:endParaRPr lang="en-US" dirty="0"/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Transform?</a:t>
            </a:r>
            <a:endParaRPr lang="en-US" dirty="0"/>
          </a:p>
        </p:txBody>
      </p:sp>
      <p:pic>
        <p:nvPicPr>
          <p:cNvPr id="4" name="Picture 3" descr="linear-log-scales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00"/>
          <a:stretch/>
        </p:blipFill>
        <p:spPr>
          <a:xfrm>
            <a:off x="0" y="1553702"/>
            <a:ext cx="9144000" cy="4137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717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Log-Transformation To See Relationship</a:t>
            </a:r>
            <a:endParaRPr lang="en-US" dirty="0"/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Minimalist 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Scales to Add Dimensions of Data</a:t>
            </a:r>
            <a:endParaRPr lang="en-US" dirty="0"/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Can Distinguish Groups</a:t>
            </a:r>
            <a:endParaRPr lang="en-US" dirty="0"/>
          </a:p>
        </p:txBody>
      </p:sp>
      <p:pic>
        <p:nvPicPr>
          <p:cNvPr id="4" name="Picture 3" descr="qualitative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53"/>
            <a:ext cx="9144000" cy="3839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1816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Can Show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 descr="sequential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181"/>
            <a:ext cx="91440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Beware Not Thinking About Color Blindness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Wilke</a:t>
            </a:r>
            <a:r>
              <a:rPr lang="en-US" dirty="0" smtClean="0">
                <a:latin typeface="Avenir Book"/>
                <a:cs typeface="Avenir Book"/>
              </a:rPr>
              <a:t> 2018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" name="Picture 3" descr="red-green-cvd-sim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986"/>
            <a:ext cx="9144000" cy="2557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451" y="4798391"/>
            <a:ext cx="3994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Never use Red-Green!</a:t>
            </a:r>
            <a:endParaRPr lang="en-US" sz="2800" dirty="0">
              <a:latin typeface="Avenir Black"/>
              <a:cs typeface="Avenir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416" y="5474011"/>
            <a:ext cx="71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Black"/>
                <a:cs typeface="Avenir Black"/>
              </a:rPr>
              <a:t>Use redundant coding: shapes, sizes, etc.</a:t>
            </a:r>
            <a:endParaRPr lang="en-US" sz="28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99162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 smtClean="0"/>
              <a:t>Redundant Coding</a:t>
            </a:r>
            <a:endParaRPr lang="en-US" dirty="0"/>
          </a:p>
        </p:txBody>
      </p:sp>
      <p:pic>
        <p:nvPicPr>
          <p:cNvPr id="4" name="Picture 3" descr="effect_of_rarity_on_missing_hurdle_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45" y="846138"/>
            <a:ext cx="5745162" cy="57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9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47"/>
            <a:ext cx="8229600" cy="1143000"/>
          </a:xfrm>
        </p:spPr>
        <p:txBody>
          <a:bodyPr/>
          <a:lstStyle/>
          <a:p>
            <a:r>
              <a:rPr lang="en-US" dirty="0" err="1" smtClean="0"/>
              <a:t>Colorbrewer.org</a:t>
            </a:r>
            <a:endParaRPr lang="en-US" dirty="0"/>
          </a:p>
        </p:txBody>
      </p:sp>
      <p:pic>
        <p:nvPicPr>
          <p:cNvPr id="4" name="Picture 3" descr="Screen Shot 2018-02-12 at 11.38.1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1099" y="6032168"/>
            <a:ext cx="66357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See also https://</a:t>
            </a:r>
            <a:r>
              <a:rPr lang="en-US" sz="2800" dirty="0" err="1"/>
              <a:t>flowingdata.com</a:t>
            </a:r>
            <a:r>
              <a:rPr lang="en-US" sz="2800" dirty="0"/>
              <a:t>/tag/color/</a:t>
            </a:r>
          </a:p>
        </p:txBody>
      </p:sp>
    </p:spTree>
    <p:extLst>
      <p:ext uri="{BB962C8B-B14F-4D97-AF65-F5344CB8AC3E}">
        <p14:creationId xmlns:p14="http://schemas.microsoft.com/office/powerpoint/2010/main" val="346577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Touch of Color!</a:t>
            </a:r>
            <a:endParaRPr lang="en-US" dirty="0"/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Color Can Bring in Another Dimension</a:t>
            </a:r>
            <a:endParaRPr lang="en-US" dirty="0"/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Fit to Aid Understanding</a:t>
            </a:r>
            <a:endParaRPr lang="en-US" dirty="0"/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Facets to Add Fine-Grained Information or New Dimensions</a:t>
            </a:r>
            <a:endParaRPr lang="en-US" dirty="0"/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the 10</a:t>
            </a:r>
            <a:r>
              <a:rPr lang="en-US" baseline="30000" dirty="0" smtClean="0"/>
              <a:t>th</a:t>
            </a:r>
            <a:r>
              <a:rPr lang="en-US" dirty="0" smtClean="0"/>
              <a:t> Century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Book"/>
                <a:cs typeface="Avenir Book"/>
              </a:rPr>
              <a:t>From </a:t>
            </a:r>
            <a:r>
              <a:rPr lang="en-US" sz="1050" dirty="0" err="1" smtClean="0">
                <a:latin typeface="Avenir Book"/>
                <a:cs typeface="Avenir Book"/>
              </a:rPr>
              <a:t>Funkhouser</a:t>
            </a:r>
            <a:r>
              <a:rPr lang="en-US" sz="1050" dirty="0" smtClean="0">
                <a:latin typeface="Avenir Book"/>
                <a:cs typeface="Avenir Book"/>
              </a:rPr>
              <a:t> 1936</a:t>
            </a:r>
            <a:endParaRPr lang="en-US" sz="105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Facets Add Information</a:t>
            </a:r>
            <a:endParaRPr lang="en-US" dirty="0"/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Viz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Graphical Basics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Minimalist principles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 smtClean="0">
                  <a:latin typeface="Avenir Book"/>
                  <a:cs typeface="Avenir Book"/>
                </a:rPr>
                <a:t>Tufte</a:t>
              </a:r>
              <a:r>
                <a:rPr lang="en-US" sz="1100" i="1" dirty="0" smtClean="0">
                  <a:latin typeface="Avenir Book"/>
                  <a:cs typeface="Avenir Book"/>
                </a:rPr>
                <a:t> 2002</a:t>
              </a:r>
              <a:endParaRPr lang="en-US" sz="1100" i="1" dirty="0">
                <a:latin typeface="Avenir Book"/>
                <a:cs typeface="Avenir Book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 smtClean="0"/>
              <a:t>Minimalist Presentation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Above </a:t>
            </a:r>
            <a:r>
              <a:rPr lang="en-US" dirty="0"/>
              <a:t>all else show data.</a:t>
            </a:r>
            <a:br>
              <a:rPr lang="en-US" dirty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Maximize the data-ink </a:t>
            </a:r>
            <a:r>
              <a:rPr lang="en-US" dirty="0" smtClean="0"/>
              <a:t>ratio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Erase non-data-ink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Data</a:t>
            </a:r>
            <a:endParaRPr lang="en-US" dirty="0"/>
          </a:p>
        </p:txBody>
      </p:sp>
      <p:pic>
        <p:nvPicPr>
          <p:cNvPr id="6" name="Picture 5" descr="cars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6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rs-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3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Maps as Rich Information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Patterns Intuitive</a:t>
            </a:r>
            <a:endParaRPr lang="en-US" dirty="0"/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525</Words>
  <Application>Microsoft Macintosh PowerPoint</Application>
  <PresentationFormat>On-screen Show (4:3)</PresentationFormat>
  <Paragraphs>135</Paragraphs>
  <Slides>58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Data Visualization</vt:lpstr>
      <vt:lpstr>Data visualization is Communication</vt:lpstr>
      <vt:lpstr>Principles of Graphical Excellence</vt:lpstr>
      <vt:lpstr>Data Viz in a Nutshell</vt:lpstr>
      <vt:lpstr>Data Viz in the 10th Century</vt:lpstr>
      <vt:lpstr>PowerPoint Presentation</vt:lpstr>
      <vt:lpstr>Maps as Rich Information Source</vt:lpstr>
      <vt:lpstr>Spatial Patterns Intuitive</vt:lpstr>
      <vt:lpstr>PowerPoint Presentation</vt:lpstr>
      <vt:lpstr>Multiple Data Sources to Make a Point</vt:lpstr>
      <vt:lpstr>Sometimes One Variable is Enough</vt:lpstr>
      <vt:lpstr>Adding Space to Time</vt:lpstr>
      <vt:lpstr>Unifying Maps and Timeseries</vt:lpstr>
      <vt:lpstr>Abstracting Variables to Make a Point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Aesthetics of a Plot</vt:lpstr>
      <vt:lpstr>Aesthetics Map Data to Visual Representation</vt:lpstr>
      <vt:lpstr>Aesthetics Map Data to Visual Representation</vt:lpstr>
      <vt:lpstr>Aesthetics Map Data to Visual Representation</vt:lpstr>
      <vt:lpstr>Barplots</vt:lpstr>
      <vt:lpstr>Types of Visualizations: Proportions</vt:lpstr>
      <vt:lpstr>Types of Visualizations: Multiple Proportions</vt:lpstr>
      <vt:lpstr>Types of Visualizations: Distributions</vt:lpstr>
      <vt:lpstr>Histograms Show Frequency</vt:lpstr>
      <vt:lpstr>Types of Visualizations: Multiple Distributions</vt:lpstr>
      <vt:lpstr>Boxplots to Show Variation</vt:lpstr>
      <vt:lpstr>…Or Point-Ranges</vt:lpstr>
      <vt:lpstr>Scatterplots Show Relationships</vt:lpstr>
      <vt:lpstr>Combining Data Sources and Maps</vt:lpstr>
      <vt:lpstr>Coordinate Systems Transform Relationships</vt:lpstr>
      <vt:lpstr>The Polar Coordinate System is Useful!</vt:lpstr>
      <vt:lpstr>The Polar Coordinate System is Useful!</vt:lpstr>
      <vt:lpstr>Adding Full Scale to 0</vt:lpstr>
      <vt:lpstr>Why Transform?</vt:lpstr>
      <vt:lpstr>Log-Transformation To See Relationship</vt:lpstr>
      <vt:lpstr>Scales to Add Dimensions of Data</vt:lpstr>
      <vt:lpstr>Colors Can Distinguish Groups</vt:lpstr>
      <vt:lpstr>Colors Can Show Data</vt:lpstr>
      <vt:lpstr>Beware Not Thinking About Color Blindness</vt:lpstr>
      <vt:lpstr>Redundant Coding</vt:lpstr>
      <vt:lpstr>Colorbrewer.org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Data Viz in a Nutshell</vt:lpstr>
      <vt:lpstr>Minimalist Presentation</vt:lpstr>
      <vt:lpstr>Show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22</cp:revision>
  <cp:lastPrinted>2018-02-13T04:43:00Z</cp:lastPrinted>
  <dcterms:created xsi:type="dcterms:W3CDTF">2016-02-15T17:05:39Z</dcterms:created>
  <dcterms:modified xsi:type="dcterms:W3CDTF">2018-09-17T19:48:48Z</dcterms:modified>
</cp:coreProperties>
</file>